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7" r:id="rId16"/>
    <p:sldId id="272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embeddedFontLst>
    <p:embeddedFont>
      <p:font typeface="Montserrat" pitchFamily="2" charset="77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iJtKYiDfHuk/bRI9aEw3C2y+ng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846"/>
    <p:restoredTop sz="95544"/>
  </p:normalViewPr>
  <p:slideViewPr>
    <p:cSldViewPr snapToGrid="0">
      <p:cViewPr varScale="1">
        <p:scale>
          <a:sx n="105" d="100"/>
          <a:sy n="105" d="100"/>
        </p:scale>
        <p:origin x="6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033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D34F6-996B-1D85-FF97-1972FD135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14BD-B756-E6B6-8394-BC8075C741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F253C9-5CAF-4090-B96D-909BCC5D1D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564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9FB9C-5129-D368-7902-3EC775880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99AEDF-07D0-49AE-2870-8DBF558778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912F6-78C9-AF40-1637-05F860695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153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C4ECE-DAFC-6D94-9628-96355EF06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3AFCB3-B94E-4808-1737-C16DC41383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01485A-9FDA-92A7-FBF3-8DB8FFF7B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748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8B689-3CC8-7978-307F-75D1990DD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D132FA-275A-D01F-0AB2-4415D9F8CB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C6305F-4F93-4465-0BB8-148A89D85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663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A8EE7-3372-B6CF-E940-7F08F6C16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70C5E-7BAA-4570-8188-F6DBE2CF13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1F785F-D135-93B5-FED4-C2B2BE96A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630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AA3FB-E27E-8CC2-4147-289666516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2713DF-B8E2-A01B-5077-0FC3BABD85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D121E3-1227-E003-C1EF-31ABD9EC9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4024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A6E76-7B99-DB3E-FFC1-1B3116A3D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61E3E6-2C78-6685-33B4-ADAB315514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D10035-168E-85ED-1D28-B7333FE1A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72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588B7-E8F3-1021-7A53-6F76B44B6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3E39FE-DC4B-8395-8888-E20E02FABD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85B59E-3274-7CEF-39D4-F87A7AC20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139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5293-CC36-530F-369C-D585C5EB0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7A68D0-E674-2CE1-FA23-1B6E4C07BF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845D37-6D00-B08B-DC87-9D01FBC8C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33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608D3-FE01-E05C-3478-3382B52F3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DE1812-9A4F-5C74-57DF-041951982D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CE5FDC-4512-FF23-B9D1-9F4E07FE7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89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621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003F4-88CD-3E94-D4FE-44AFF1DDF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417280-C5C3-016E-4C58-6DC8D70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7CE55C-0C79-BE87-6486-066EEC00F8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52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57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2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09932-3194-8D74-256A-C4E7CD364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CB3F44-4317-7BF7-348E-9A21C63CC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266EE-F151-19BF-0177-6080781E57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4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A9885-9991-EC0D-BEE7-FAD092943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2B5656-E597-6398-9E54-2C0A5DA670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C376D-669D-2767-C767-41502BA105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727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ABC17-A672-17D3-EA4C-6B5E41916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6027E3-C267-A4C8-46BF-4B9B5E8E6A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F71BC-174E-2FEA-127B-26741ADC25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047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BD1CF-1322-0CDF-E2CF-8D2A523F0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0AC3D3-8EE3-40AF-469B-8A2B15BFCA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3E1FDA-3958-9CC3-784D-436AC334B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41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mp Poster (w/o location)">
  <p:cSld name="Camp Poster (w/o location)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Op2">
  <p:cSld name="Section Title Op2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/>
          <p:nvPr/>
        </p:nvSpPr>
        <p:spPr>
          <a:xfrm>
            <a:off x="-9527" y="0"/>
            <a:ext cx="9144000" cy="6858000"/>
          </a:xfrm>
          <a:prstGeom prst="rect">
            <a:avLst/>
          </a:prstGeom>
          <a:solidFill>
            <a:srgbClr val="2749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1"/>
          </p:nvPr>
        </p:nvSpPr>
        <p:spPr>
          <a:xfrm>
            <a:off x="1295399" y="2100262"/>
            <a:ext cx="6553200" cy="110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body" idx="2"/>
          </p:nvPr>
        </p:nvSpPr>
        <p:spPr>
          <a:xfrm>
            <a:off x="1295399" y="3228975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ssion Page Op3">
  <p:cSld name="Session Page Op3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/>
          <p:nvPr/>
        </p:nvSpPr>
        <p:spPr>
          <a:xfrm>
            <a:off x="-9527" y="6245699"/>
            <a:ext cx="9144000" cy="520860"/>
          </a:xfrm>
          <a:prstGeom prst="rect">
            <a:avLst/>
          </a:prstGeom>
          <a:solidFill>
            <a:srgbClr val="2749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" name="Google Shape;52;p14"/>
          <p:cNvSpPr txBox="1">
            <a:spLocks noGrp="1"/>
          </p:cNvSpPr>
          <p:nvPr>
            <p:ph type="body" idx="1"/>
          </p:nvPr>
        </p:nvSpPr>
        <p:spPr>
          <a:xfrm>
            <a:off x="527844" y="520861"/>
            <a:ext cx="8088312" cy="5660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body" idx="2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ripture (session) Main Op1">
  <p:cSld name="Scripture (session) Main Op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7" name="Google Shape;57;p15"/>
          <p:cNvSpPr/>
          <p:nvPr/>
        </p:nvSpPr>
        <p:spPr>
          <a:xfrm>
            <a:off x="400050" y="1006997"/>
            <a:ext cx="8361985" cy="4814597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" name="Google Shape;58;p15"/>
          <p:cNvSpPr txBox="1">
            <a:spLocks noGrp="1"/>
          </p:cNvSpPr>
          <p:nvPr>
            <p:ph type="body" idx="2"/>
          </p:nvPr>
        </p:nvSpPr>
        <p:spPr>
          <a:xfrm>
            <a:off x="552450" y="1171576"/>
            <a:ext cx="8048626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ripture (session) Main Op2">
  <p:cSld name="Scripture (session) Main Op2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/>
        </p:nvSpPr>
        <p:spPr>
          <a:xfrm>
            <a:off x="-9527" y="0"/>
            <a:ext cx="9144000" cy="6858000"/>
          </a:xfrm>
          <a:prstGeom prst="rect">
            <a:avLst/>
          </a:prstGeom>
          <a:solidFill>
            <a:srgbClr val="2749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16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3" name="Google Shape;63;p16"/>
          <p:cNvSpPr/>
          <p:nvPr/>
        </p:nvSpPr>
        <p:spPr>
          <a:xfrm>
            <a:off x="400050" y="1006997"/>
            <a:ext cx="8361985" cy="4814597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2"/>
          </p:nvPr>
        </p:nvSpPr>
        <p:spPr>
          <a:xfrm>
            <a:off x="552450" y="1171576"/>
            <a:ext cx="8048626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ripture (session) Plenary 1">
  <p:cSld name="Scripture (session) Plenary 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/>
        </p:nvSpPr>
        <p:spPr>
          <a:xfrm>
            <a:off x="-9527" y="0"/>
            <a:ext cx="9144000" cy="6858000"/>
          </a:xfrm>
          <a:prstGeom prst="rect">
            <a:avLst/>
          </a:prstGeom>
          <a:solidFill>
            <a:srgbClr val="6B2E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9" name="Google Shape;69;p17"/>
          <p:cNvSpPr/>
          <p:nvPr/>
        </p:nvSpPr>
        <p:spPr>
          <a:xfrm>
            <a:off x="400050" y="1006997"/>
            <a:ext cx="8361985" cy="4814597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2"/>
          </p:nvPr>
        </p:nvSpPr>
        <p:spPr>
          <a:xfrm>
            <a:off x="552450" y="1171576"/>
            <a:ext cx="8048626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ripture (session) Plenary 2">
  <p:cSld name="Scripture (session) Plenary 2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/>
          <p:nvPr/>
        </p:nvSpPr>
        <p:spPr>
          <a:xfrm>
            <a:off x="-9527" y="0"/>
            <a:ext cx="9144000" cy="6858000"/>
          </a:xfrm>
          <a:prstGeom prst="rect">
            <a:avLst/>
          </a:prstGeom>
          <a:solidFill>
            <a:srgbClr val="147A8A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5" name="Google Shape;75;p18"/>
          <p:cNvSpPr/>
          <p:nvPr/>
        </p:nvSpPr>
        <p:spPr>
          <a:xfrm>
            <a:off x="400050" y="1006997"/>
            <a:ext cx="8361985" cy="4814597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2"/>
          </p:nvPr>
        </p:nvSpPr>
        <p:spPr>
          <a:xfrm>
            <a:off x="552450" y="1171576"/>
            <a:ext cx="8048626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ripture (session) Plenary 3">
  <p:cSld name="Scripture (session) Plenary 3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/>
          <p:nvPr/>
        </p:nvSpPr>
        <p:spPr>
          <a:xfrm>
            <a:off x="-9527" y="0"/>
            <a:ext cx="9144000" cy="6858000"/>
          </a:xfrm>
          <a:prstGeom prst="rect">
            <a:avLst/>
          </a:prstGeom>
          <a:solidFill>
            <a:srgbClr val="9C5D1C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1" name="Google Shape;81;p19"/>
          <p:cNvSpPr/>
          <p:nvPr/>
        </p:nvSpPr>
        <p:spPr>
          <a:xfrm>
            <a:off x="400050" y="1006997"/>
            <a:ext cx="8361985" cy="4814597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9"/>
          <p:cNvSpPr txBox="1">
            <a:spLocks noGrp="1"/>
          </p:cNvSpPr>
          <p:nvPr>
            <p:ph type="body" idx="2"/>
          </p:nvPr>
        </p:nvSpPr>
        <p:spPr>
          <a:xfrm>
            <a:off x="552450" y="1171576"/>
            <a:ext cx="8048626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Intro All">
  <p:cSld name="Speaker Intro All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20"/>
          <p:cNvSpPr>
            <a:spLocks noGrp="1"/>
          </p:cNvSpPr>
          <p:nvPr>
            <p:ph type="pic" idx="2"/>
          </p:nvPr>
        </p:nvSpPr>
        <p:spPr>
          <a:xfrm>
            <a:off x="400051" y="2047874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20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340042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8" name="Google Shape;88;p20"/>
          <p:cNvSpPr txBox="1">
            <a:spLocks noGrp="1"/>
          </p:cNvSpPr>
          <p:nvPr>
            <p:ph type="body" idx="3"/>
          </p:nvPr>
        </p:nvSpPr>
        <p:spPr>
          <a:xfrm>
            <a:off x="400051" y="5243512"/>
            <a:ext cx="2295524" cy="395288"/>
          </a:xfrm>
          <a:prstGeom prst="rect">
            <a:avLst/>
          </a:prstGeom>
          <a:solidFill>
            <a:srgbClr val="6B2E7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9" name="Google Shape;89;p20"/>
          <p:cNvSpPr>
            <a:spLocks noGrp="1"/>
          </p:cNvSpPr>
          <p:nvPr>
            <p:ph type="pic" idx="4"/>
          </p:nvPr>
        </p:nvSpPr>
        <p:spPr>
          <a:xfrm>
            <a:off x="3424238" y="2047874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0"/>
          <p:cNvSpPr txBox="1">
            <a:spLocks noGrp="1"/>
          </p:cNvSpPr>
          <p:nvPr>
            <p:ph type="body" idx="5"/>
          </p:nvPr>
        </p:nvSpPr>
        <p:spPr>
          <a:xfrm>
            <a:off x="3424238" y="5243512"/>
            <a:ext cx="2295524" cy="395288"/>
          </a:xfrm>
          <a:prstGeom prst="rect">
            <a:avLst/>
          </a:prstGeom>
          <a:solidFill>
            <a:srgbClr val="147A8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1" name="Google Shape;91;p20"/>
          <p:cNvSpPr>
            <a:spLocks noGrp="1"/>
          </p:cNvSpPr>
          <p:nvPr>
            <p:ph type="pic" idx="6"/>
          </p:nvPr>
        </p:nvSpPr>
        <p:spPr>
          <a:xfrm>
            <a:off x="6448425" y="2047874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20"/>
          <p:cNvSpPr txBox="1">
            <a:spLocks noGrp="1"/>
          </p:cNvSpPr>
          <p:nvPr>
            <p:ph type="body" idx="7"/>
          </p:nvPr>
        </p:nvSpPr>
        <p:spPr>
          <a:xfrm>
            <a:off x="6448425" y="5243512"/>
            <a:ext cx="2295524" cy="395288"/>
          </a:xfrm>
          <a:prstGeom prst="rect">
            <a:avLst/>
          </a:prstGeom>
          <a:solidFill>
            <a:srgbClr val="9C5D1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body" idx="8"/>
          </p:nvPr>
        </p:nvSpPr>
        <p:spPr>
          <a:xfrm>
            <a:off x="400049" y="1404937"/>
            <a:ext cx="2295525" cy="39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body" idx="9"/>
          </p:nvPr>
        </p:nvSpPr>
        <p:spPr>
          <a:xfrm>
            <a:off x="3424237" y="1404937"/>
            <a:ext cx="2295525" cy="39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body" idx="13"/>
          </p:nvPr>
        </p:nvSpPr>
        <p:spPr>
          <a:xfrm>
            <a:off x="6448425" y="1404937"/>
            <a:ext cx="2295525" cy="39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96" name="Google Shape;9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0"/>
          <p:cNvPicPr preferRelativeResize="0"/>
          <p:nvPr/>
        </p:nvPicPr>
        <p:blipFill rotWithShape="1">
          <a:blip r:embed="rId4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Intro Single">
  <p:cSld name="Speaker Intro Sing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1"/>
          <p:cNvSpPr>
            <a:spLocks noGrp="1"/>
          </p:cNvSpPr>
          <p:nvPr>
            <p:ph type="pic" idx="2"/>
          </p:nvPr>
        </p:nvSpPr>
        <p:spPr>
          <a:xfrm>
            <a:off x="1152526" y="1652586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340042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3"/>
          </p:nvPr>
        </p:nvSpPr>
        <p:spPr>
          <a:xfrm>
            <a:off x="3924299" y="1652586"/>
            <a:ext cx="4067175" cy="2962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03" name="Google Shape;10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1"/>
          <p:cNvPicPr preferRelativeResize="0"/>
          <p:nvPr/>
        </p:nvPicPr>
        <p:blipFill rotWithShape="1">
          <a:blip r:embed="rId4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Intro Plenary 1">
  <p:cSld name="Speaker Intro Plenary 1">
    <p:bg>
      <p:bgPr>
        <a:solidFill>
          <a:srgbClr val="6B2E78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>
            <a:spLocks noGrp="1"/>
          </p:cNvSpPr>
          <p:nvPr>
            <p:ph type="pic" idx="2"/>
          </p:nvPr>
        </p:nvSpPr>
        <p:spPr>
          <a:xfrm>
            <a:off x="1152526" y="1652586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2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340042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body" idx="3"/>
          </p:nvPr>
        </p:nvSpPr>
        <p:spPr>
          <a:xfrm>
            <a:off x="3924299" y="1652586"/>
            <a:ext cx="4067175" cy="2962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09" name="Google Shape;109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2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ssion 1 Poster">
  <p:cSld name="Session 1 Poster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Intro Plenary 2">
  <p:cSld name="Speaker Intro Plenary 2">
    <p:bg>
      <p:bgPr>
        <a:solidFill>
          <a:srgbClr val="147A8A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>
            <a:spLocks noGrp="1"/>
          </p:cNvSpPr>
          <p:nvPr>
            <p:ph type="pic" idx="2"/>
          </p:nvPr>
        </p:nvSpPr>
        <p:spPr>
          <a:xfrm>
            <a:off x="1152526" y="1652586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23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340042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body" idx="3"/>
          </p:nvPr>
        </p:nvSpPr>
        <p:spPr>
          <a:xfrm>
            <a:off x="3924299" y="1652586"/>
            <a:ext cx="4067175" cy="2962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15" name="Google Shape;115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3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Intro Plenary 3">
  <p:cSld name="Speaker Intro Plenary 3">
    <p:bg>
      <p:bgPr>
        <a:solidFill>
          <a:srgbClr val="9C5D1C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>
            <a:spLocks noGrp="1"/>
          </p:cNvSpPr>
          <p:nvPr>
            <p:ph type="pic" idx="2"/>
          </p:nvPr>
        </p:nvSpPr>
        <p:spPr>
          <a:xfrm>
            <a:off x="1152526" y="1652586"/>
            <a:ext cx="2295524" cy="296227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24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340042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24"/>
          <p:cNvSpPr txBox="1">
            <a:spLocks noGrp="1"/>
          </p:cNvSpPr>
          <p:nvPr>
            <p:ph type="body" idx="3"/>
          </p:nvPr>
        </p:nvSpPr>
        <p:spPr>
          <a:xfrm>
            <a:off x="3924299" y="1652586"/>
            <a:ext cx="4067175" cy="2962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21" name="Google Shape;121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4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chedules/Groupings">
  <p:cSld name="Schedules/Grouping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5"/>
          <p:cNvSpPr txBox="1">
            <a:spLocks noGrp="1"/>
          </p:cNvSpPr>
          <p:nvPr>
            <p:ph type="body" idx="1"/>
          </p:nvPr>
        </p:nvSpPr>
        <p:spPr>
          <a:xfrm>
            <a:off x="400050" y="419100"/>
            <a:ext cx="836198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26" name="Google Shape;12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5"/>
          <p:cNvPicPr preferRelativeResize="0"/>
          <p:nvPr/>
        </p:nvPicPr>
        <p:blipFill rotWithShape="1">
          <a:blip r:embed="rId4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5"/>
          <p:cNvSpPr/>
          <p:nvPr/>
        </p:nvSpPr>
        <p:spPr>
          <a:xfrm>
            <a:off x="400050" y="1006997"/>
            <a:ext cx="8361985" cy="5116011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25"/>
          <p:cNvSpPr txBox="1">
            <a:spLocks noGrp="1"/>
          </p:cNvSpPr>
          <p:nvPr>
            <p:ph type="body" idx="2"/>
          </p:nvPr>
        </p:nvSpPr>
        <p:spPr>
          <a:xfrm>
            <a:off x="424645" y="1006997"/>
            <a:ext cx="8343900" cy="5116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4293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9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429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Main Op1">
  <p:cSld name="BG Main Op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Main Op2">
  <p:cSld name="BG Main Op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Main">
  <p:cSld name="Blank Main">
    <p:bg>
      <p:bgPr>
        <a:solidFill>
          <a:srgbClr val="274978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1 Op1">
  <p:cSld name="BG Session 1 Op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1 Op2">
  <p:cSld name="BG Session 1 Op2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ession 1">
  <p:cSld name="Blank Session 1">
    <p:bg>
      <p:bgPr>
        <a:solidFill>
          <a:srgbClr val="6B2E78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2 Op1">
  <p:cSld name="BG Session 2 Op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ssion 2 Poster">
  <p:cSld name="Session 2 Post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2 Op2">
  <p:cSld name="BG Session 2 Op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ession 2">
  <p:cSld name="Blank Session 2">
    <p:bg>
      <p:bgPr>
        <a:solidFill>
          <a:srgbClr val="147A8A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3 Op1">
  <p:cSld name="BG Session 3 Op1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 Session 3 Op2">
  <p:cSld name="BG Session 3 Op2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ession 3">
  <p:cSld name="Blank Session 3">
    <p:bg>
      <p:bgPr>
        <a:solidFill>
          <a:srgbClr val="9C5D1C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hite">
  <p:cSld name="Blank Whit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ssion 3 Poster">
  <p:cSld name="Session 3 Post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Title">
  <p:cSld name="Main 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749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Google Shape;18;p8"/>
          <p:cNvSpPr txBox="1">
            <a:spLocks noGrp="1"/>
          </p:cNvSpPr>
          <p:nvPr>
            <p:ph type="body" idx="1"/>
          </p:nvPr>
        </p:nvSpPr>
        <p:spPr>
          <a:xfrm>
            <a:off x="1295400" y="2328862"/>
            <a:ext cx="6553200" cy="110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2"/>
          </p:nvPr>
        </p:nvSpPr>
        <p:spPr>
          <a:xfrm>
            <a:off x="1295400" y="1804987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8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enary 1 Title">
  <p:cSld name="Plenary 1 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B2E78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" name="Google Shape;24;p9"/>
          <p:cNvSpPr txBox="1">
            <a:spLocks noGrp="1"/>
          </p:cNvSpPr>
          <p:nvPr>
            <p:ph type="body" idx="1"/>
          </p:nvPr>
        </p:nvSpPr>
        <p:spPr>
          <a:xfrm>
            <a:off x="1295400" y="2328862"/>
            <a:ext cx="6553200" cy="110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2"/>
          </p:nvPr>
        </p:nvSpPr>
        <p:spPr>
          <a:xfrm>
            <a:off x="1295400" y="1804987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6" name="Google Shape;26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9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enary 2 Title">
  <p:cSld name="Plenary 2 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47A8A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" name="Google Shape;30;p10"/>
          <p:cNvSpPr txBox="1">
            <a:spLocks noGrp="1"/>
          </p:cNvSpPr>
          <p:nvPr>
            <p:ph type="body" idx="1"/>
          </p:nvPr>
        </p:nvSpPr>
        <p:spPr>
          <a:xfrm>
            <a:off x="1295400" y="2328862"/>
            <a:ext cx="6553200" cy="109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2"/>
          </p:nvPr>
        </p:nvSpPr>
        <p:spPr>
          <a:xfrm>
            <a:off x="1295400" y="1804987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32" name="Google Shape;3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0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enary 3 Title">
  <p:cSld name="Plenary 3 Titl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C5D1C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1295400" y="2328862"/>
            <a:ext cx="6553200" cy="109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body" idx="2"/>
          </p:nvPr>
        </p:nvSpPr>
        <p:spPr>
          <a:xfrm>
            <a:off x="1295400" y="1804987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38" name="Google Shape;38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61699" y="6391806"/>
            <a:ext cx="838016" cy="351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1"/>
          <p:cNvPicPr preferRelativeResize="0"/>
          <p:nvPr/>
        </p:nvPicPr>
        <p:blipFill rotWithShape="1">
          <a:blip r:embed="rId3">
            <a:alphaModFix/>
          </a:blip>
          <a:srcRect t="19810" b="21558"/>
          <a:stretch/>
        </p:blipFill>
        <p:spPr>
          <a:xfrm>
            <a:off x="144285" y="6557645"/>
            <a:ext cx="1383525" cy="195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Op1">
  <p:cSld name="Section Title Op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1295399" y="2100262"/>
            <a:ext cx="6553200" cy="110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1295399" y="3228975"/>
            <a:ext cx="65532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3"/>
          </p:nvPr>
        </p:nvSpPr>
        <p:spPr>
          <a:xfrm>
            <a:off x="295273" y="6343650"/>
            <a:ext cx="853440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E979F-9E90-82B2-8B55-17FE58030B0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19269" y="1"/>
            <a:ext cx="8895521" cy="6768548"/>
          </a:xfrm>
        </p:spPr>
        <p:txBody>
          <a:bodyPr anchor="t"/>
          <a:lstStyle/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VISION OF GOD AND HIS HOLINESS (Isa 6:1-5)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 of the greatest failures of many Christians is not having a sufficiently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biblically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accurate and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biblically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informed understanding of who God is or what His character is like.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particularly true in the case of 					God’s holiness.</a:t>
            </a:r>
          </a:p>
        </p:txBody>
      </p:sp>
    </p:spTree>
    <p:extLst>
      <p:ext uri="{BB962C8B-B14F-4D97-AF65-F5344CB8AC3E}">
        <p14:creationId xmlns:p14="http://schemas.microsoft.com/office/powerpoint/2010/main" val="10386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594CD-82AC-155E-51AB-9854EC7A8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38862FF-5D3C-B5A3-6EB3-234170A357FA}"/>
              </a:ext>
            </a:extLst>
          </p:cNvPr>
          <p:cNvSpPr txBox="1">
            <a:spLocks/>
          </p:cNvSpPr>
          <p:nvPr/>
        </p:nvSpPr>
        <p:spPr>
          <a:xfrm>
            <a:off x="124239" y="0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Bible speaks of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splendor of God’s holiness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(Ps 29:2),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majesty of God’s holiness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(Ex 15:11),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incomparability of God’s holiness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(Isa 40:25).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Yet, although the Lord is totally different from us, IN HIS MERCY, HE STILL REACHES DOWN TO CARE FOR US.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Holiness also means “moral</a:t>
            </a:r>
            <a:r>
              <a:rPr lang="en-US" sz="3600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perfect, pure, and set apart from all sin.”</a:t>
            </a:r>
          </a:p>
        </p:txBody>
      </p:sp>
    </p:spTree>
    <p:extLst>
      <p:ext uri="{BB962C8B-B14F-4D97-AF65-F5344CB8AC3E}">
        <p14:creationId xmlns:p14="http://schemas.microsoft.com/office/powerpoint/2010/main" val="4029405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FC8BE-0AE3-D1FA-8719-A3DFED93F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CF2B800-00A0-1E94-A0FC-7BD4D0C8C9FE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a time when moral and spiritual 				decay had peaked, it was important 				for Isaiah to see God in His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holiness. 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We, too, need to discover God’s holiness. 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Our daily frustrations, society’s 						pressures, and our shortcomings 						narrow our view of God. </a:t>
            </a:r>
          </a:p>
        </p:txBody>
      </p:sp>
    </p:spTree>
    <p:extLst>
      <p:ext uri="{BB962C8B-B14F-4D97-AF65-F5344CB8AC3E}">
        <p14:creationId xmlns:p14="http://schemas.microsoft.com/office/powerpoint/2010/main" val="3171932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4EFC5-A181-E81A-A59B-40D46C4BA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9B80C41-FE46-8410-2043-6892F43348A9}"/>
              </a:ext>
            </a:extLst>
          </p:cNvPr>
          <p:cNvSpPr txBox="1">
            <a:spLocks/>
          </p:cNvSpPr>
          <p:nvPr/>
        </p:nvSpPr>
        <p:spPr>
          <a:xfrm>
            <a:off x="124239" y="0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~ We need the Bible’s view of God as 					high and lifted up to empower us to 					properly deal with our sins, our 						problems and concerns.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moral perfection, properly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seen, will purify us from sin,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cleanse our minds of our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preoccupations with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n-PH" sz="3600" b="1" i="1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urselves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enable us to truly worship and to </a:t>
            </a:r>
            <a:r>
              <a:rPr lang="el-GR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gladly serve our </a:t>
            </a:r>
            <a:r>
              <a:rPr lang="en-US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ord.</a:t>
            </a:r>
          </a:p>
        </p:txBody>
      </p:sp>
    </p:spTree>
    <p:extLst>
      <p:ext uri="{BB962C8B-B14F-4D97-AF65-F5344CB8AC3E}">
        <p14:creationId xmlns:p14="http://schemas.microsoft.com/office/powerpoint/2010/main" val="3692606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EE7DC-5A10-1024-614F-6957CE9E7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5B87FA9-FD71-D8DE-9FAC-9DB12BF3535B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3b.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“glory” is also important 					to the message of Isaiah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signifies the majesty and 						splendor of the presence of God.</a:t>
            </a:r>
          </a:p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smoke and trembling doorways 					(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“thresholds”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accompanied the 						theophany.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shaking suggested the 							awesome presence and power of 					God.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934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D727A-83A4-033B-267D-ECF44CADC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AC1B7C4-4B0C-48AC-42B6-1CC08696660B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whole vision from vv. 1-4 all were building up to Isaiah’s response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And the reason for exclaiming,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“Woe 					is me,”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that he felt he was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“ruined”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(</a:t>
            </a:r>
            <a:r>
              <a:rPr lang="en-PH" sz="3600" cap="small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kjv</a:t>
            </a:r>
            <a:r>
              <a:rPr lang="en-PH" sz="3600" cap="small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PH" sz="3600" cap="small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nkjv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“undone”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made Isaiah declare this?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[his]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eyes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[had]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seen the King, the 					Lord of hosts”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5d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he expected he 					would perish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no man can see 				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[God]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live!”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(Ex 33:20</a:t>
            </a:r>
            <a:r>
              <a:rPr lang="en-PH" sz="3600" dirty="0"/>
              <a:t>)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And the reason for this is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5bc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8616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568B0-EC80-A616-D1D5-88DEE2BBC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27F6AD-77DC-EE06-6383-7DB7E23D82EC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vision of God’s majesty, holiness, and glory made Isaiah realize how much of a sinner he was.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When seen next to the purity of God’s 					holiness, the impurity of human sin is 					made all the more stark.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Isaiah saw himself as he truly was 						before God, and he confessed that he 					was a sinner: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5b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Unclean lips are caused by an 						unclean heart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Matt 12:34-35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800255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89FE5-380B-2535-DAC9-C9917E952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2DDB26-79DB-D38B-4CF7-3C37E1216FF4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Ezekiel, too, when he saw God’s glory, responded with 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humility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Ezek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1:28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Job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Job 42:5-6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Peter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Lk 5:8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Apostle John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Rev 1:17a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5c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Isaiah not only realized that he was a 						sinner but that he too was no better 						than the people he pronounced 							judgment on!</a:t>
            </a:r>
          </a:p>
        </p:txBody>
      </p:sp>
    </p:spTree>
    <p:extLst>
      <p:ext uri="{BB962C8B-B14F-4D97-AF65-F5344CB8AC3E}">
        <p14:creationId xmlns:p14="http://schemas.microsoft.com/office/powerpoint/2010/main" val="306728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C5D7-0364-A9CF-E9B0-B9406F887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428ED28-78B7-4FDB-1421-1A9D9C59D3A7}"/>
              </a:ext>
            </a:extLst>
          </p:cNvPr>
          <p:cNvSpPr txBox="1">
            <a:spLocks/>
          </p:cNvSpPr>
          <p:nvPr/>
        </p:nvSpPr>
        <p:spPr>
          <a:xfrm>
            <a:off x="124239" y="0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does all this mean to us? What is the Lord seeking to minister to us?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holiness compels us to always 	put God and ourselves in the proper 	place in our perspective – God above 	us, we below Him; God is perfect, we 	imperfect; God is King, we are His 	servants; God is righteous, we are 	sinners.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holiness creates in us a deep 	and loving fear of Him.</a:t>
            </a:r>
          </a:p>
        </p:txBody>
      </p:sp>
    </p:spTree>
    <p:extLst>
      <p:ext uri="{BB962C8B-B14F-4D97-AF65-F5344CB8AC3E}">
        <p14:creationId xmlns:p14="http://schemas.microsoft.com/office/powerpoint/2010/main" val="1241555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EC14B-BA56-C6CF-3479-DDB1F9080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25E383B-0373-A389-EA94-BCE00E88037F}"/>
              </a:ext>
            </a:extLst>
          </p:cNvPr>
          <p:cNvSpPr txBox="1">
            <a:spLocks/>
          </p:cNvSpPr>
          <p:nvPr/>
        </p:nvSpPr>
        <p:spPr>
          <a:xfrm>
            <a:off x="124239" y="44726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profound fear of God is a major 			deterrent against temptation and 			sin. 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clear view of God’s holiness will 	awaken in us a fresh reverence for 	God and His Word.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need to continually deepen our 	knowledge and understanding of 	God’s holiness.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280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8E64-75DC-ADF8-A6CB-BCAEE38C1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1FD6E69-FDB4-007B-7A17-74DFF4A3121E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Isaiah’s plight is the plight of every person. 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No one, in his or her present state, is 					capable of standing before the Holy 					One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 24:3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His absolute holiness, He holds an 					absolute hatred for sin and 							wickedness. 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If we are to approach God, we must 					do so only on His terms.</a:t>
            </a:r>
            <a:endParaRPr lang="en-PH" sz="3600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389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1757562-88C5-8FE8-E521-5FA82F73F80E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BRIEF BACKGROUND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III. 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ISAIAH AND HIS VISION OF GOD 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6:1-5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Isaiah identifies the time when God had given him a vision of Himself: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“1 In the year of King Uzziah’s death….”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 indent="39688" algn="l"/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 indent="39688" algn="l"/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PH" sz="3600" cap="small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Brief Background on King Uzziah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81025" indent="-571500" algn="l">
              <a:buSzPct val="100000"/>
              <a:buFont typeface="Wingdings" pitchFamily="2" charset="2"/>
              <a:buChar char="Ø"/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PH" sz="3600" b="1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869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732A2-DB5B-D580-2FC2-D33C97C4B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B1476B5-0EFE-013C-1EB1-26AB91DB84F5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means that we must first be 						made holy by God’s work of salvation 					in Christ.</a:t>
            </a:r>
          </a:p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behold God rightly begins with beholding Him first of all as God who is majestic in all His holiness, perfect in righteousness and absolute in justice.</a:t>
            </a:r>
          </a:p>
          <a:p>
            <a:pPr marL="0" indent="0" algn="l">
              <a:lnSpc>
                <a:spcPct val="100000"/>
              </a:lnSpc>
              <a:spcBef>
                <a:spcPts val="0"/>
              </a:spcBef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Then and only then will we see and 					more profoundly appreciate His grace 					and mercy, His love and goodness.</a:t>
            </a:r>
          </a:p>
        </p:txBody>
      </p:sp>
    </p:spTree>
    <p:extLst>
      <p:ext uri="{BB962C8B-B14F-4D97-AF65-F5344CB8AC3E}">
        <p14:creationId xmlns:p14="http://schemas.microsoft.com/office/powerpoint/2010/main" val="3881272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693DC01-5100-C8B4-5FC5-BDCF011E22A1}"/>
              </a:ext>
            </a:extLst>
          </p:cNvPr>
          <p:cNvSpPr txBox="1">
            <a:spLocks/>
          </p:cNvSpPr>
          <p:nvPr/>
        </p:nvSpPr>
        <p:spPr>
          <a:xfrm>
            <a:off x="119269" y="129209"/>
            <a:ext cx="8895521" cy="6639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 saw the Lord….”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are times in the OT when God appeared to someone in a highly intensified presence. 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Such an appearance is called a 						theophany - a direct encounter with 					God, is fairly rare, and when it does 						occur, the event is extremely 								significant.</a:t>
            </a:r>
          </a:p>
        </p:txBody>
      </p:sp>
    </p:spTree>
    <p:extLst>
      <p:ext uri="{BB962C8B-B14F-4D97-AF65-F5344CB8AC3E}">
        <p14:creationId xmlns:p14="http://schemas.microsoft.com/office/powerpoint/2010/main" val="667258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376DF-B81D-9FFE-A6B5-FEDADA17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1C53E19-2446-03CF-59F6-1750D10801DA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~ In addition, usually a theophany 						reveals important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theological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 truth 						relating to God – His holiness, His 						power, his relatedness, and the 						revelation of His word.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Isaiah immediately saw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“the Lord”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as King (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“sitting on a throne”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),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“lofty and exalted”.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		~ His attention was also drawn to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“the 					train of His robe filling the temple.”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049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8ECAD-A1BE-1724-AD4F-89920EA3B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274559-EB16-4B57-EA21-68B693E0064A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To Isaiah, the throne emphasized that 					the Lord is indeed the true King of 						Israel.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God’s being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“lofty and exalted”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		symbolized His position before the 						nation.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Lord’s long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“robe”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speaks of His 					royalty and majesty.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temple in Jerusalem modeled the 					temple in heaven (cf. Heb 9:24; Rev 					4:1-4).</a:t>
            </a:r>
          </a:p>
        </p:txBody>
      </p:sp>
    </p:spTree>
    <p:extLst>
      <p:ext uri="{BB962C8B-B14F-4D97-AF65-F5344CB8AC3E}">
        <p14:creationId xmlns:p14="http://schemas.microsoft.com/office/powerpoint/2010/main" val="1414663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25590-1701-9C13-1DD6-8B002ADA1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8B4721C-BDD6-CA1C-21B8-5893B370952F}"/>
              </a:ext>
            </a:extLst>
          </p:cNvPr>
          <p:cNvSpPr txBox="1">
            <a:spLocks/>
          </p:cNvSpPr>
          <p:nvPr/>
        </p:nvSpPr>
        <p:spPr>
          <a:xfrm>
            <a:off x="119269" y="129209"/>
            <a:ext cx="8895521" cy="6639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The temple and the temple sacrifices 					pictured the righteous dealings of the 					sovereign God with His covenant 						people.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Seraphim were a type of angel whose 					name is derived from the word for 						“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burn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,” perhaps indicating their purity 					as God’s ministers.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But their name probably also relates 					to their role in purification.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3788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48CCD-4AEC-507E-E883-13048AD2A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950AFE5-3F38-6B79-E111-6B9E489C40E2}"/>
              </a:ext>
            </a:extLst>
          </p:cNvPr>
          <p:cNvSpPr txBox="1">
            <a:spLocks/>
          </p:cNvSpPr>
          <p:nvPr/>
        </p:nvSpPr>
        <p:spPr>
          <a:xfrm>
            <a:off x="119269" y="1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Covering their faces with two wings indicates their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humility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before God, because they dared not gaze directly at God’s glory.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Two wings covered their feet, 							acknowledging their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lowliness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even 					though engaged in divine service. 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With the last two wings, they flew in 					serving the One on the throne, also 					speaking of their ongoing activity in 						proclaiming God’s holiness and glory.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1565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46107-8E85-0821-F56A-FC6D05B2F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0EAAEDA-BA93-41C3-707B-25CFD70BC530}"/>
              </a:ext>
            </a:extLst>
          </p:cNvPr>
          <p:cNvSpPr txBox="1">
            <a:spLocks/>
          </p:cNvSpPr>
          <p:nvPr/>
        </p:nvSpPr>
        <p:spPr>
          <a:xfrm>
            <a:off x="110476" y="8793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Back and forth to one another, the seraphim seem to delight themselves in God for His infinite holiness and all-encompassing glory. 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What are they saying? (See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holiness of the Lord is 							important in the teaching of Isaiah.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R.C. Sproul</a:t>
            </a:r>
            <a:r>
              <a:rPr lang="el-GR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quote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R. Kent Hughes quote</a:t>
            </a:r>
          </a:p>
        </p:txBody>
      </p:sp>
    </p:spTree>
    <p:extLst>
      <p:ext uri="{BB962C8B-B14F-4D97-AF65-F5344CB8AC3E}">
        <p14:creationId xmlns:p14="http://schemas.microsoft.com/office/powerpoint/2010/main" val="3221036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54DFB-80D4-AB99-5B67-16FFE0945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57C6C2B-5057-AB79-00FB-194B92122305}"/>
              </a:ext>
            </a:extLst>
          </p:cNvPr>
          <p:cNvSpPr txBox="1">
            <a:spLocks/>
          </p:cNvSpPr>
          <p:nvPr/>
        </p:nvSpPr>
        <p:spPr>
          <a:xfrm>
            <a:off x="124239" y="0"/>
            <a:ext cx="8895521" cy="676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571500" indent="-571500" algn="l">
              <a:lnSpc>
                <a:spcPct val="100000"/>
              </a:lnSpc>
              <a:spcBef>
                <a:spcPts val="0"/>
              </a:spcBef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NKJV Study Bible Notes quote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holiness is an expression of His separateness from the corruption of His people.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algn="l">
              <a:lnSpc>
                <a:spcPct val="100000"/>
              </a:lnSpc>
              <a:buSzPct val="100000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As the Holy One of Israel, He is 						wholly other” to all His creatures.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To be holy means to be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distant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transcendent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marL="0" indent="0"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song: a constant refrain that the 					transcendence of God is 		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indescribable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9783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SCC2026">
      <a:dk1>
        <a:srgbClr val="4B385A"/>
      </a:dk1>
      <a:lt1>
        <a:srgbClr val="FFFFFF"/>
      </a:lt1>
      <a:dk2>
        <a:srgbClr val="361945"/>
      </a:dk2>
      <a:lt2>
        <a:srgbClr val="E8E8E8"/>
      </a:lt2>
      <a:accent1>
        <a:srgbClr val="2A527E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1859</Words>
  <Application>Microsoft Macintosh PowerPoint</Application>
  <PresentationFormat>On-screen Show (4:3)</PresentationFormat>
  <Paragraphs>82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Wingdings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Hazel Sobrepeña</dc:creator>
  <cp:lastModifiedBy>Robert Casas</cp:lastModifiedBy>
  <cp:revision>41</cp:revision>
  <dcterms:created xsi:type="dcterms:W3CDTF">2026-02-20T13:01:48Z</dcterms:created>
  <dcterms:modified xsi:type="dcterms:W3CDTF">2026-05-27T14:17:07Z</dcterms:modified>
</cp:coreProperties>
</file>